
<file path=[Content_Types].xml><?xml version="1.0" encoding="utf-8"?>
<Types xmlns="http://schemas.openxmlformats.org/package/2006/content-types">
  <Override PartName="/ppt/slideLayouts/slideLayout4.xml" ContentType="application/vnd.openxmlformats-officedocument.presentationml.slideLayout+xml"/>
  <Override PartName="/docProps/core.xml" ContentType="application/vnd.openxmlformats-package.core-properties+xml"/>
  <Override PartName="/ppt/slideLayouts/slideLayout6.xml" ContentType="application/vnd.openxmlformats-officedocument.presentationml.slideLayout+xml"/>
  <Default Extension="rels" ContentType="application/vnd.openxmlformats-package.relationships+xml"/>
  <Override PartName="/ppt/slides/slide5.xml" ContentType="application/vnd.openxmlformats-officedocument.presentationml.slide+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1.xml" ContentType="application/vnd.openxmlformats-officedocument.presentationml.slideLayout+xml"/>
  <Override PartName="/ppt/slideLayouts/slideLayout11.xml" ContentType="application/vnd.openxmlformats-officedocument.presentationml.slideLayout+xml"/>
  <Override PartName="/ppt/slideLayouts/slideLayout3.xml" ContentType="application/vnd.openxmlformats-officedocument.presentationml.slideLayout+xml"/>
  <Default Extension="xml" ContentType="application/xml"/>
  <Override PartName="/ppt/slides/slide2.xml" ContentType="application/vnd.openxmlformats-officedocument.presentationml.slide+xml"/>
  <Override PartName="/docProps/app.xml" ContentType="application/vnd.openxmlformats-officedocument.extended-properties+xml"/>
  <Override PartName="/ppt/slideMasters/slideMaster1.xml" ContentType="application/vnd.openxmlformats-officedocument.presentationml.slideMaster+xml"/>
  <Override PartName="/ppt/slideLayouts/slideLayout5.xml" ContentType="application/vnd.openxmlformats-officedocument.presentationml.slideLayout+xml"/>
  <Override PartName="/ppt/slides/slide4.xml" ContentType="application/vnd.openxmlformats-officedocument.presentationml.slide+xml"/>
  <Override PartName="/ppt/viewProps.xml" ContentType="application/vnd.openxmlformats-officedocument.presentationml.viewProps+xml"/>
  <Override PartName="/ppt/slideLayouts/slideLayout7.xml" ContentType="application/vnd.openxmlformats-officedocument.presentationml.slideLayout+xml"/>
  <Override PartName="/ppt/slides/slide6.xml" ContentType="application/vnd.openxmlformats-officedocument.presentationml.slide+xml"/>
  <Override PartName="/ppt/slideLayouts/slideLayout9.xml" ContentType="application/vnd.openxmlformats-officedocument.presentationml.slideLayout+xml"/>
  <Default Extension="jpeg" ContentType="image/jpeg"/>
  <Override PartName="/ppt/presProps.xml" ContentType="application/vnd.openxmlformats-officedocument.presentationml.presProps+xml"/>
  <Override PartName="/ppt/slideLayouts/slideLayout2.xml" ContentType="application/vnd.openxmlformats-officedocument.presentationml.slideLayout+xml"/>
  <Override PartName="/ppt/presentation.xml" ContentType="application/vnd.openxmlformats-officedocument.presentationml.presentation.main+xml"/>
  <Default Extension="bin" ContentType="application/vnd.openxmlformats-officedocument.presentationml.printerSettings"/>
  <Override PartName="/ppt/slides/slide1.xml" ContentType="application/vnd.openxmlformats-officedocument.presentationml.slide+xml"/>
  <Override PartName="/ppt/slideLayouts/slideLayout10.xml" ContentType="application/vnd.openxmlformats-officedocument.presentationml.slideLayout+xml"/>
  <Override PartName="/ppt/tableStyles.xml" ContentType="application/vnd.openxmlformats-officedocument.presentationml.tableStyles+xml"/>
  <Override PartName="/ppt/theme/theme1.xml" ContentType="application/vnd.openxmlformats-officedocument.theme+xml"/>
  <Override PartName="/ppt/slides/slide3.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60"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lastView="sldThumbnailView">
  <p:normalViewPr>
    <p:restoredLeft sz="15620"/>
    <p:restoredTop sz="94660"/>
  </p:normalViewPr>
  <p:slideViewPr>
    <p:cSldViewPr snapToGrid="0" snapToObjects="1">
      <p:cViewPr varScale="1">
        <p:scale>
          <a:sx n="116" d="100"/>
          <a:sy n="116" d="100"/>
        </p:scale>
        <p:origin x="-1480"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printerSettings" Target="printerSettings/printerSettings1.bin"/><Relationship Id="rId10"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D73E1D56-4EF7-CF41-8D51-3D4C007A3DFF}" type="datetimeFigureOut">
              <a:rPr lang="en-US" smtClean="0"/>
              <a:t>10/29/10</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9AF86A7E-1C0D-A649-A819-92C9D026EFCA}" type="slidenum">
              <a:rPr lang="en-US" smtClean="0"/>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D73E1D56-4EF7-CF41-8D51-3D4C007A3DFF}" type="datetimeFigureOut">
              <a:rPr lang="en-US" smtClean="0"/>
              <a:t>10/29/10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AF86A7E-1C0D-A649-A819-92C9D026EFCA}"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D73E1D56-4EF7-CF41-8D51-3D4C007A3DFF}" type="datetimeFigureOut">
              <a:rPr lang="en-US" smtClean="0"/>
              <a:t>10/29/10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AF86A7E-1C0D-A649-A819-92C9D026EFCA}"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D73E1D56-4EF7-CF41-8D51-3D4C007A3DFF}" type="datetimeFigureOut">
              <a:rPr lang="en-US" smtClean="0"/>
              <a:t>10/29/10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AF86A7E-1C0D-A649-A819-92C9D026EFCA}"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D73E1D56-4EF7-CF41-8D51-3D4C007A3DFF}" type="datetimeFigureOut">
              <a:rPr lang="en-US" smtClean="0"/>
              <a:t>10/29/10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AF86A7E-1C0D-A649-A819-92C9D026EFCA}" type="slidenum">
              <a:rPr lang="en-US" smtClean="0"/>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D73E1D56-4EF7-CF41-8D51-3D4C007A3DFF}" type="datetimeFigureOut">
              <a:rPr lang="en-US" smtClean="0"/>
              <a:t>10/29/10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AF86A7E-1C0D-A649-A819-92C9D026EFCA}"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D73E1D56-4EF7-CF41-8D51-3D4C007A3DFF}" type="datetimeFigureOut">
              <a:rPr lang="en-US" smtClean="0"/>
              <a:t>10/29/10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AF86A7E-1C0D-A649-A819-92C9D026EFCA}"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D73E1D56-4EF7-CF41-8D51-3D4C007A3DFF}" type="datetimeFigureOut">
              <a:rPr lang="en-US" smtClean="0"/>
              <a:t>10/29/10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AF86A7E-1C0D-A649-A819-92C9D026EFCA}"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73E1D56-4EF7-CF41-8D51-3D4C007A3DFF}" type="datetimeFigureOut">
              <a:rPr lang="en-US" smtClean="0"/>
              <a:t>10/29/10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AF86A7E-1C0D-A649-A819-92C9D026EFCA}"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D73E1D56-4EF7-CF41-8D51-3D4C007A3DFF}" type="datetimeFigureOut">
              <a:rPr lang="en-US" smtClean="0"/>
              <a:t>10/29/10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AF86A7E-1C0D-A649-A819-92C9D026EFCA}"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D73E1D56-4EF7-CF41-8D51-3D4C007A3DFF}" type="datetimeFigureOut">
              <a:rPr lang="en-US" smtClean="0"/>
              <a:t>10/29/10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077200" y="6356350"/>
            <a:ext cx="609600" cy="365125"/>
          </a:xfrm>
        </p:spPr>
        <p:txBody>
          <a:bodyPr/>
          <a:lstStyle/>
          <a:p>
            <a:fld id="{9AF86A7E-1C0D-A649-A819-92C9D026EFCA}" type="slidenum">
              <a:rPr lang="en-US" smtClean="0"/>
              <a:t>‹#›</a:t>
            </a:fld>
            <a:endParaRPr lang="en-US"/>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D73E1D56-4EF7-CF41-8D51-3D4C007A3DFF}" type="datetimeFigureOut">
              <a:rPr lang="en-US" smtClean="0"/>
              <a:t>10/29/10</a:t>
            </a:fld>
            <a:endParaRPr lang="en-US"/>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US"/>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9AF86A7E-1C0D-A649-A819-92C9D026EFCA}" type="slidenum">
              <a:rPr lang="en-US" smtClean="0"/>
              <a:t>‹#›</a:t>
            </a:fld>
            <a:endParaRPr lang="en-US"/>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www.studyzone.org/testprep/ela4/h/mainideap3.cfm"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Main Idea</a:t>
            </a:r>
            <a:endParaRPr lang="en-US" dirty="0"/>
          </a:p>
        </p:txBody>
      </p:sp>
      <p:sp>
        <p:nvSpPr>
          <p:cNvPr id="3" name="Subtitle 2"/>
          <p:cNvSpPr>
            <a:spLocks noGrp="1"/>
          </p:cNvSpPr>
          <p:nvPr>
            <p:ph type="subTitle" idx="1"/>
          </p:nvPr>
        </p:nvSpPr>
        <p:spPr/>
        <p:txBody>
          <a:bodyPr/>
          <a:lstStyle/>
          <a:p>
            <a:r>
              <a:rPr lang="en-US" dirty="0" smtClean="0"/>
              <a:t>And Supporting Details</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is Main Idea?</a:t>
            </a:r>
            <a:endParaRPr lang="en-US" dirty="0"/>
          </a:p>
        </p:txBody>
      </p:sp>
      <p:sp>
        <p:nvSpPr>
          <p:cNvPr id="3" name="Content Placeholder 2"/>
          <p:cNvSpPr>
            <a:spLocks noGrp="1"/>
          </p:cNvSpPr>
          <p:nvPr>
            <p:ph idx="1"/>
          </p:nvPr>
        </p:nvSpPr>
        <p:spPr>
          <a:xfrm>
            <a:off x="457200" y="1935480"/>
            <a:ext cx="5191772" cy="4389120"/>
          </a:xfrm>
        </p:spPr>
        <p:txBody>
          <a:bodyPr/>
          <a:lstStyle/>
          <a:p>
            <a:r>
              <a:rPr lang="en-US" dirty="0" smtClean="0"/>
              <a:t>The main idea is the most important idea of a paragraph.</a:t>
            </a:r>
          </a:p>
          <a:p>
            <a:r>
              <a:rPr lang="en-US" dirty="0" smtClean="0"/>
              <a:t>Sometimes a main idea is </a:t>
            </a:r>
            <a:r>
              <a:rPr lang="en-US" u="sng" dirty="0" smtClean="0"/>
              <a:t>stated</a:t>
            </a:r>
            <a:r>
              <a:rPr lang="en-US" dirty="0" smtClean="0"/>
              <a:t> in the paragraph.</a:t>
            </a:r>
          </a:p>
          <a:p>
            <a:r>
              <a:rPr lang="en-US" dirty="0" smtClean="0"/>
              <a:t>It’s what a paragraph is mostly about.</a:t>
            </a:r>
            <a:endParaRPr lang="en-US" dirty="0"/>
          </a:p>
        </p:txBody>
      </p:sp>
      <p:sp>
        <p:nvSpPr>
          <p:cNvPr id="4" name="Action Button: Help 3">
            <a:hlinkClick r:id="" action="ppaction://noaction" highlightClick="1"/>
          </p:cNvPr>
          <p:cNvSpPr/>
          <p:nvPr/>
        </p:nvSpPr>
        <p:spPr>
          <a:xfrm>
            <a:off x="0" y="1935480"/>
            <a:ext cx="9144000" cy="4389120"/>
          </a:xfrm>
          <a:prstGeom prst="actionButtonHelp">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xit" presetSubtype="0" fill="hold" grpId="0" nodeType="clickEffect">
                                  <p:stCondLst>
                                    <p:cond delay="0"/>
                                  </p:stCondLst>
                                  <p:childTnLst>
                                    <p:animEffect transition="out" filter="dissolve">
                                      <p:cBhvr>
                                        <p:cTn id="6" dur="500"/>
                                        <p:tgtEl>
                                          <p:spTgt spid="4"/>
                                        </p:tgtEl>
                                      </p:cBhvr>
                                    </p:animEffect>
                                    <p:set>
                                      <p:cBhvr>
                                        <p:cTn id="7" dur="1" fill="hold">
                                          <p:stCondLst>
                                            <p:cond delay="499"/>
                                          </p:stCondLst>
                                        </p:cTn>
                                        <p:tgtEl>
                                          <p:spTgt spid="4"/>
                                        </p:tgtEl>
                                        <p:attrNameLst>
                                          <p:attrName>style.visibility</p:attrName>
                                        </p:attrNameLst>
                                      </p:cBhvr>
                                      <p:to>
                                        <p:strVal val="hidden"/>
                                      </p:to>
                                    </p:set>
                                  </p:childTnLst>
                                </p:cTn>
                              </p:par>
                            </p:childTnLst>
                          </p:cTn>
                        </p:par>
                      </p:childTnLst>
                    </p:cTn>
                  </p:par>
                  <p:par>
                    <p:cTn id="8" fill="hold">
                      <p:stCondLst>
                        <p:cond delay="indefinite"/>
                      </p:stCondLst>
                      <p:childTnLst>
                        <p:par>
                          <p:cTn id="9" fill="hold">
                            <p:stCondLst>
                              <p:cond delay="0"/>
                            </p:stCondLst>
                            <p:childTnLst>
                              <p:par>
                                <p:cTn id="10" presetID="1" presetClass="entr" presetSubtype="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2" fill="hold">
                      <p:stCondLst>
                        <p:cond delay="indefinite"/>
                      </p:stCondLst>
                      <p:childTnLst>
                        <p:par>
                          <p:cTn id="13" fill="hold">
                            <p:stCondLst>
                              <p:cond delay="0"/>
                            </p:stCondLst>
                            <p:childTnLst>
                              <p:par>
                                <p:cTn id="14" presetID="1" presetClass="entr" presetSubtype="0" fill="hold" grpId="0" nodeType="clickEffect">
                                  <p:stCondLst>
                                    <p:cond delay="0"/>
                                  </p:stCondLst>
                                  <p:childTnLst>
                                    <p:set>
                                      <p:cBhvr>
                                        <p:cTn id="15"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6" fill="hold">
                      <p:stCondLst>
                        <p:cond delay="indefinite"/>
                      </p:stCondLst>
                      <p:childTnLst>
                        <p:par>
                          <p:cTn id="17" fill="hold">
                            <p:stCondLst>
                              <p:cond delay="0"/>
                            </p:stCondLst>
                            <p:childTnLst>
                              <p:par>
                                <p:cTn id="18" presetID="1" presetClass="entr" presetSubtype="0" fill="hold" grpId="0" nodeType="clickEffect">
                                  <p:stCondLst>
                                    <p:cond delay="0"/>
                                  </p:stCondLst>
                                  <p:childTnLst>
                                    <p:set>
                                      <p:cBhvr>
                                        <p:cTn id="19"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animBg="1"/>
    </p:bld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For example……</a:t>
            </a:r>
            <a:endParaRPr lang="en-US" dirty="0"/>
          </a:p>
        </p:txBody>
      </p:sp>
      <p:sp>
        <p:nvSpPr>
          <p:cNvPr id="3" name="Content Placeholder 2"/>
          <p:cNvSpPr>
            <a:spLocks noGrp="1"/>
          </p:cNvSpPr>
          <p:nvPr>
            <p:ph idx="1"/>
          </p:nvPr>
        </p:nvSpPr>
        <p:spPr/>
        <p:txBody>
          <a:bodyPr/>
          <a:lstStyle/>
          <a:p>
            <a:r>
              <a:rPr lang="en-US" dirty="0" smtClean="0"/>
              <a:t>There are more than three thousand kinds of frogs.  The grass frog is so small it can sit on an acorn.  The goliath frog of West Africa is the largest frog in the world.  It is the size of a cat.  The water-holding frog uses the skin it has shed to make a bag around itself.  This bag holds in water and keeps the frog cool.</a:t>
            </a:r>
          </a:p>
          <a:p>
            <a:endParaRPr lang="en-US" dirty="0" smtClean="0"/>
          </a:p>
          <a:p>
            <a:r>
              <a:rPr lang="en-US" dirty="0" smtClean="0"/>
              <a:t>And the main idea is=</a:t>
            </a:r>
          </a:p>
          <a:p>
            <a:r>
              <a:rPr lang="en-US" dirty="0" smtClean="0"/>
              <a:t>There are many kinds of frogs.</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are Supporting Details?</a:t>
            </a:r>
            <a:endParaRPr lang="en-US" dirty="0"/>
          </a:p>
        </p:txBody>
      </p:sp>
      <p:sp>
        <p:nvSpPr>
          <p:cNvPr id="3" name="Content Placeholder 2"/>
          <p:cNvSpPr>
            <a:spLocks noGrp="1"/>
          </p:cNvSpPr>
          <p:nvPr>
            <p:ph idx="1"/>
          </p:nvPr>
        </p:nvSpPr>
        <p:spPr/>
        <p:txBody>
          <a:bodyPr/>
          <a:lstStyle/>
          <a:p>
            <a:r>
              <a:rPr lang="en-US" dirty="0" smtClean="0"/>
              <a:t>They are small pieces of information in the paragraph that tell more about the main idea.</a:t>
            </a:r>
            <a:endParaRPr lang="en-US" dirty="0"/>
          </a:p>
        </p:txBody>
      </p:sp>
      <p:sp>
        <p:nvSpPr>
          <p:cNvPr id="5" name="Action Button: Help 4">
            <a:hlinkClick r:id="" action="ppaction://noaction" highlightClick="1"/>
          </p:cNvPr>
          <p:cNvSpPr/>
          <p:nvPr/>
        </p:nvSpPr>
        <p:spPr>
          <a:xfrm>
            <a:off x="457200" y="1935480"/>
            <a:ext cx="8229600" cy="4389120"/>
          </a:xfrm>
          <a:prstGeom prst="actionButtonHelp">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xit" presetSubtype="0" fill="hold" grpId="1" nodeType="clickEffect">
                                  <p:stCondLst>
                                    <p:cond delay="0"/>
                                  </p:stCondLst>
                                  <p:childTnLst>
                                    <p:animEffect transition="out" filter="fade">
                                      <p:cBhvr>
                                        <p:cTn id="6" dur="2000"/>
                                        <p:tgtEl>
                                          <p:spTgt spid="5"/>
                                        </p:tgtEl>
                                      </p:cBhvr>
                                    </p:animEffect>
                                    <p:set>
                                      <p:cBhvr>
                                        <p:cTn id="7" dur="1" fill="hold">
                                          <p:stCondLst>
                                            <p:cond delay="1999"/>
                                          </p:stCondLst>
                                        </p:cTn>
                                        <p:tgtEl>
                                          <p:spTgt spid="5"/>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1" animBg="1"/>
    </p:bld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For example…..</a:t>
            </a:r>
            <a:endParaRPr lang="en-US" dirty="0"/>
          </a:p>
        </p:txBody>
      </p:sp>
      <p:sp>
        <p:nvSpPr>
          <p:cNvPr id="3" name="Content Placeholder 2"/>
          <p:cNvSpPr>
            <a:spLocks noGrp="1"/>
          </p:cNvSpPr>
          <p:nvPr>
            <p:ph idx="1"/>
          </p:nvPr>
        </p:nvSpPr>
        <p:spPr/>
        <p:txBody>
          <a:bodyPr/>
          <a:lstStyle/>
          <a:p>
            <a:r>
              <a:rPr lang="en-US" dirty="0" smtClean="0"/>
              <a:t>There are more than three thousand kinds of frogs.  The grass frog is so small it can sit on an acorn.  The goliath frog of West Africa is the largest frog in the world.  It is the size of a cat.  The water-holding frog uses the skin it has shed to make a bag around itself.  This bag holds in water and keeps the frog cool.</a:t>
            </a:r>
          </a:p>
          <a:p>
            <a:pPr>
              <a:buNone/>
            </a:pP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Practice makes perfect</a:t>
            </a:r>
            <a:endParaRPr lang="en-US" dirty="0"/>
          </a:p>
        </p:txBody>
      </p:sp>
      <p:sp>
        <p:nvSpPr>
          <p:cNvPr id="3" name="Content Placeholder 2"/>
          <p:cNvSpPr>
            <a:spLocks noGrp="1"/>
          </p:cNvSpPr>
          <p:nvPr>
            <p:ph idx="1"/>
          </p:nvPr>
        </p:nvSpPr>
        <p:spPr/>
        <p:txBody>
          <a:bodyPr/>
          <a:lstStyle/>
          <a:p>
            <a:r>
              <a:rPr lang="en-US" dirty="0" smtClean="0">
                <a:hlinkClick r:id="rId2"/>
              </a:rPr>
              <a:t>Click here</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Essential Questions</a:t>
            </a:r>
            <a:endParaRPr lang="en-US" dirty="0"/>
          </a:p>
        </p:txBody>
      </p:sp>
      <p:sp>
        <p:nvSpPr>
          <p:cNvPr id="3" name="Content Placeholder 2"/>
          <p:cNvSpPr>
            <a:spLocks noGrp="1"/>
          </p:cNvSpPr>
          <p:nvPr>
            <p:ph idx="1"/>
          </p:nvPr>
        </p:nvSpPr>
        <p:spPr/>
        <p:txBody>
          <a:bodyPr/>
          <a:lstStyle/>
          <a:p>
            <a:r>
              <a:rPr lang="en-US" dirty="0" smtClean="0"/>
              <a:t>What is Main Idea?</a:t>
            </a:r>
          </a:p>
          <a:p>
            <a:r>
              <a:rPr lang="en-US" dirty="0" smtClean="0"/>
              <a:t>What are supporting details?</a:t>
            </a:r>
            <a:endParaRPr lang="en-US"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ＭＳ Ｐ明朝"/>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Flow.thmx</Template>
  <TotalTime>89</TotalTime>
  <Words>249</Words>
  <Application>Microsoft Macintosh PowerPoint</Application>
  <PresentationFormat>On-screen Show (4:3)</PresentationFormat>
  <Paragraphs>20</Paragraphs>
  <Slides>7</Slides>
  <Notes>0</Notes>
  <HiddenSlides>0</HiddenSlides>
  <MMClips>0</MMClips>
  <ScaleCrop>false</ScaleCrop>
  <HeadingPairs>
    <vt:vector size="4" baseType="variant">
      <vt:variant>
        <vt:lpstr>Design Template</vt:lpstr>
      </vt:variant>
      <vt:variant>
        <vt:i4>1</vt:i4>
      </vt:variant>
      <vt:variant>
        <vt:lpstr>Slide Titles</vt:lpstr>
      </vt:variant>
      <vt:variant>
        <vt:i4>7</vt:i4>
      </vt:variant>
    </vt:vector>
  </HeadingPairs>
  <TitlesOfParts>
    <vt:vector size="8" baseType="lpstr">
      <vt:lpstr>Flow</vt:lpstr>
      <vt:lpstr>Main Idea</vt:lpstr>
      <vt:lpstr>What is Main Idea?</vt:lpstr>
      <vt:lpstr>For example……</vt:lpstr>
      <vt:lpstr>What are Supporting Details?</vt:lpstr>
      <vt:lpstr>For example…..</vt:lpstr>
      <vt:lpstr>Practice makes perfect</vt:lpstr>
      <vt:lpstr>Essential Questions</vt:lpstr>
    </vt:vector>
  </TitlesOfParts>
  <Company>Lakeview School District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Main Idea</dc:title>
  <dc:creator>Eiler, Tim</dc:creator>
  <cp:lastModifiedBy>Eiler, Tim</cp:lastModifiedBy>
  <cp:revision>1</cp:revision>
  <dcterms:created xsi:type="dcterms:W3CDTF">2010-10-29T13:17:56Z</dcterms:created>
  <dcterms:modified xsi:type="dcterms:W3CDTF">2010-10-29T14:47:06Z</dcterms:modified>
</cp:coreProperties>
</file>

<file path=docProps/thumbnail.jpeg>
</file>