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Default Extension="tiff" ContentType="image/tiff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16" d="100"/>
          <a:sy n="116" d="100"/>
        </p:scale>
        <p:origin x="-1480" y="5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media/image2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646113" y="1447800"/>
            <a:ext cx="7851775" cy="3200400"/>
          </a:xfrm>
          <a:prstGeom prst="rect">
            <a:avLst/>
          </a:prstGeom>
          <a:noFill/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58813" y="1537447"/>
            <a:ext cx="7826281" cy="1627093"/>
          </a:xfrm>
        </p:spPr>
        <p:txBody>
          <a:bodyPr vert="horz" lIns="91440" tIns="45720" rIns="91440" bIns="45720" rtlCol="0"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5400" kern="1200">
                <a:gradFill>
                  <a:gsLst>
                    <a:gs pos="0">
                      <a:schemeClr val="tx1">
                        <a:lumMod val="85000"/>
                      </a:schemeClr>
                    </a:gs>
                    <a:gs pos="100000">
                      <a:schemeClr val="tx1"/>
                    </a:gs>
                  </a:gsLst>
                  <a:lin ang="16200000" scaled="1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58813" y="3218329"/>
            <a:ext cx="7826281" cy="860611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100000"/>
              </a:lnSpc>
              <a:spcBef>
                <a:spcPts val="300"/>
              </a:spcBef>
              <a:buFont typeface="Wingdings 2" pitchFamily="18" charset="2"/>
              <a:buNone/>
              <a:defRPr sz="1800" kern="1200">
                <a:gradFill>
                  <a:gsLst>
                    <a:gs pos="0">
                      <a:schemeClr val="tx1">
                        <a:lumMod val="85000"/>
                      </a:schemeClr>
                    </a:gs>
                    <a:gs pos="100000">
                      <a:schemeClr val="tx1"/>
                    </a:gs>
                  </a:gsLst>
                  <a:lin ang="16200000" scaled="1"/>
                </a:gra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62856" y="1600200"/>
            <a:ext cx="3931920" cy="566738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2400" b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21792" y="457200"/>
            <a:ext cx="3474720" cy="5102352"/>
          </a:xfrm>
          <a:noFill/>
          <a:ln w="44450">
            <a:solidFill>
              <a:schemeClr val="bg1"/>
            </a:solidFill>
            <a:miter lim="800000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none"/>
        </p:style>
        <p:txBody>
          <a:bodyPr vert="horz" lIns="91440" tIns="45720" rIns="91440" bIns="45720" rtlCol="0">
            <a:normAutofit/>
          </a:bodyPr>
          <a:lstStyle>
            <a:lvl1pPr marL="349250" indent="-349250" algn="l" defTabSz="914400" rtl="0" eaLnBrk="1" latinLnBrk="0" hangingPunct="1">
              <a:spcBef>
                <a:spcPts val="2000"/>
              </a:spcBef>
              <a:buFont typeface="Wingdings 2" pitchFamily="18" charset="2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62856" y="2240280"/>
            <a:ext cx="3931920" cy="2103120"/>
          </a:xfrm>
        </p:spPr>
        <p:txBody>
          <a:bodyPr vert="horz" lIns="91440" tIns="45720" rIns="91440" bIns="45720" rtlCol="0">
            <a:normAutofit/>
          </a:bodyPr>
          <a:lstStyle>
            <a:lvl1pPr marL="0" indent="0">
              <a:buNone/>
              <a:defRPr sz="14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spcBef>
                <a:spcPts val="2000"/>
              </a:spcBef>
              <a:buFont typeface="Wingdings 2" pitchFamily="18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280416" y="258580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Freeform 8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2575" y="458788"/>
            <a:ext cx="8577263" cy="3884612"/>
          </a:xfrm>
          <a:noFill/>
          <a:ln w="44450">
            <a:solidFill>
              <a:schemeClr val="bg1"/>
            </a:solidFill>
            <a:miter lim="800000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none"/>
        </p:style>
        <p:txBody>
          <a:bodyPr vert="horz" lIns="91440" tIns="45720" rIns="91440" bIns="45720" rtlCol="0">
            <a:normAutofit/>
          </a:bodyPr>
          <a:lstStyle>
            <a:lvl1pPr marL="349250" indent="-349250" algn="l" defTabSz="914400" rtl="0" eaLnBrk="1" latinLnBrk="0" hangingPunct="1">
              <a:spcBef>
                <a:spcPts val="2000"/>
              </a:spcBef>
              <a:buFont typeface="Wingdings 2" pitchFamily="18" charset="2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2575" y="4920520"/>
            <a:ext cx="3931920" cy="1353312"/>
          </a:xfrm>
        </p:spPr>
        <p:txBody>
          <a:bodyPr anchor="t" anchorCtr="0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3"/>
          </p:nvPr>
        </p:nvSpPr>
        <p:spPr>
          <a:xfrm>
            <a:off x="4927918" y="4899025"/>
            <a:ext cx="3931920" cy="1352458"/>
          </a:xfrm>
        </p:spPr>
        <p:txBody>
          <a:bodyPr>
            <a:normAutofit/>
          </a:bodyPr>
          <a:lstStyle>
            <a:lvl1pPr marL="0" indent="0" algn="l">
              <a:lnSpc>
                <a:spcPct val="110000"/>
              </a:lnSpc>
              <a:spcBef>
                <a:spcPts val="300"/>
              </a:spcBef>
              <a:buNone/>
              <a:defRPr sz="1200" b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0" name="Freeform 9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2"/>
          <p:cNvSpPr>
            <a:spLocks noGrp="1"/>
          </p:cNvSpPr>
          <p:nvPr>
            <p:ph type="pic" idx="14"/>
          </p:nvPr>
        </p:nvSpPr>
        <p:spPr>
          <a:xfrm>
            <a:off x="4745038" y="458788"/>
            <a:ext cx="4114800" cy="3884612"/>
          </a:xfrm>
          <a:noFill/>
          <a:ln w="44450">
            <a:solidFill>
              <a:schemeClr val="bg1"/>
            </a:solidFill>
            <a:miter lim="800000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none"/>
        </p:style>
        <p:txBody>
          <a:bodyPr vert="horz" lIns="91440" tIns="45720" rIns="91440" bIns="45720" rtlCol="0">
            <a:normAutofit/>
          </a:bodyPr>
          <a:lstStyle>
            <a:lvl1pPr marL="349250" indent="-349250" algn="l" defTabSz="914400" rtl="0" eaLnBrk="1" latinLnBrk="0" hangingPunct="1">
              <a:spcBef>
                <a:spcPts val="2000"/>
              </a:spcBef>
              <a:buFont typeface="Wingdings 2" pitchFamily="18" charset="2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2575" y="458788"/>
            <a:ext cx="4114800" cy="3884612"/>
          </a:xfrm>
          <a:noFill/>
          <a:ln w="44450">
            <a:solidFill>
              <a:schemeClr val="bg1"/>
            </a:solidFill>
            <a:miter lim="800000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none"/>
        </p:style>
        <p:txBody>
          <a:bodyPr vert="horz" lIns="91440" tIns="45720" rIns="91440" bIns="45720" rtlCol="0">
            <a:normAutofit/>
          </a:bodyPr>
          <a:lstStyle>
            <a:lvl1pPr marL="349250" indent="-349250" algn="l" defTabSz="914400" rtl="0" eaLnBrk="1" latinLnBrk="0" hangingPunct="1">
              <a:spcBef>
                <a:spcPts val="2000"/>
              </a:spcBef>
              <a:buFont typeface="Wingdings 2" pitchFamily="18" charset="2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2575" y="4920520"/>
            <a:ext cx="3931920" cy="1353312"/>
          </a:xfrm>
        </p:spPr>
        <p:txBody>
          <a:bodyPr anchor="t" anchorCtr="0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3"/>
          </p:nvPr>
        </p:nvSpPr>
        <p:spPr>
          <a:xfrm>
            <a:off x="4927918" y="4899025"/>
            <a:ext cx="3931920" cy="1352458"/>
          </a:xfrm>
        </p:spPr>
        <p:txBody>
          <a:bodyPr>
            <a:normAutofit/>
          </a:bodyPr>
          <a:lstStyle>
            <a:lvl1pPr marL="0" indent="0" algn="l">
              <a:lnSpc>
                <a:spcPct val="110000"/>
              </a:lnSpc>
              <a:spcBef>
                <a:spcPts val="300"/>
              </a:spcBef>
              <a:buNone/>
              <a:defRPr sz="1200" b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0" name="Freeform 9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Video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2575" y="4920520"/>
            <a:ext cx="393192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82575" y="5563458"/>
            <a:ext cx="3931920" cy="652462"/>
          </a:xfrm>
        </p:spPr>
        <p:txBody>
          <a:bodyPr/>
          <a:lstStyle>
            <a:lvl1pPr marL="0" indent="0" algn="l">
              <a:spcBef>
                <a:spcPts val="300"/>
              </a:spcBef>
              <a:buNone/>
              <a:defRPr sz="1400" b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3"/>
          </p:nvPr>
        </p:nvSpPr>
        <p:spPr>
          <a:xfrm>
            <a:off x="4927918" y="4899025"/>
            <a:ext cx="3931920" cy="1352458"/>
          </a:xfrm>
        </p:spPr>
        <p:txBody>
          <a:bodyPr>
            <a:normAutofit/>
          </a:bodyPr>
          <a:lstStyle>
            <a:lvl1pPr marL="0" indent="0" algn="l">
              <a:lnSpc>
                <a:spcPct val="110000"/>
              </a:lnSpc>
              <a:spcBef>
                <a:spcPts val="300"/>
              </a:spcBef>
              <a:buNone/>
              <a:defRPr sz="1200" b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0" name="Freeform 9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Media Placeholder 11"/>
          <p:cNvSpPr>
            <a:spLocks noGrp="1"/>
          </p:cNvSpPr>
          <p:nvPr>
            <p:ph type="media" sz="quarter" idx="14"/>
          </p:nvPr>
        </p:nvSpPr>
        <p:spPr>
          <a:xfrm>
            <a:off x="282575" y="458788"/>
            <a:ext cx="8577263" cy="3849624"/>
          </a:xfrm>
          <a:noFill/>
          <a:ln w="44450">
            <a:solidFill>
              <a:schemeClr val="bg1"/>
            </a:solidFill>
            <a:miter lim="800000"/>
          </a:ln>
          <a:effectLst/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none"/>
        </p:style>
        <p:txBody>
          <a:bodyPr vert="horz" lIns="91440" tIns="45720" rIns="91440" bIns="45720" rtlCol="0">
            <a:normAutofit/>
          </a:bodyPr>
          <a:lstStyle>
            <a:lvl1pPr marL="349250" indent="-349250" algn="l" defTabSz="914400" rtl="0" eaLnBrk="1" latinLnBrk="0" hangingPunct="1">
              <a:spcBef>
                <a:spcPts val="2000"/>
              </a:spcBef>
              <a:buFont typeface="Wingdings 2" pitchFamily="18" charset="2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en-US" smtClean="0"/>
              <a:t>Click icon to add media</a:t>
            </a:r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Freeform 6"/>
          <p:cNvSpPr/>
          <p:nvPr/>
        </p:nvSpPr>
        <p:spPr>
          <a:xfrm>
            <a:off x="280416" y="1525588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Freeform 7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91400" y="458788"/>
            <a:ext cx="1447800" cy="579278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41350" y="458788"/>
            <a:ext cx="6521450" cy="579278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Freeform 6"/>
          <p:cNvSpPr/>
          <p:nvPr/>
        </p:nvSpPr>
        <p:spPr>
          <a:xfrm>
            <a:off x="280416" y="258580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Freeform 7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spcBef>
                <a:spcPts val="2000"/>
              </a:spcBef>
              <a:defRPr/>
            </a:lvl1pPr>
            <a:lvl2pPr>
              <a:spcBef>
                <a:spcPts val="600"/>
              </a:spcBef>
              <a:defRPr/>
            </a:lvl2pPr>
            <a:lvl3pPr>
              <a:spcBef>
                <a:spcPts val="600"/>
              </a:spcBef>
              <a:defRPr/>
            </a:lvl3pPr>
            <a:lvl4pPr>
              <a:spcBef>
                <a:spcPts val="600"/>
              </a:spcBef>
              <a:defRPr/>
            </a:lvl4pPr>
            <a:lvl5pPr>
              <a:spcBef>
                <a:spcPts val="600"/>
              </a:spcBef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19" name="Freeform 18"/>
          <p:cNvSpPr/>
          <p:nvPr/>
        </p:nvSpPr>
        <p:spPr>
          <a:xfrm>
            <a:off x="280416" y="1525588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0" name="Freeform 19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2371725" y="381000"/>
            <a:ext cx="4400550" cy="3048000"/>
          </a:xfrm>
          <a:noFill/>
          <a:ln w="44450">
            <a:solidFill>
              <a:schemeClr val="bg1"/>
            </a:solidFill>
            <a:miter lim="800000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none"/>
        </p:style>
        <p:txBody>
          <a:bodyPr>
            <a:normAutofit/>
          </a:bodyPr>
          <a:lstStyle>
            <a:lvl1pPr>
              <a:buNone/>
              <a:defRPr sz="20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41350" y="4146363"/>
            <a:ext cx="7856538" cy="1470025"/>
          </a:xfrm>
        </p:spPr>
        <p:txBody>
          <a:bodyPr>
            <a:no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1350" y="5620871"/>
            <a:ext cx="7856538" cy="614081"/>
          </a:xfrm>
        </p:spPr>
        <p:txBody>
          <a:bodyPr>
            <a:norm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017059"/>
            <a:ext cx="7772400" cy="1655064"/>
          </a:xfrm>
        </p:spPr>
        <p:txBody>
          <a:bodyPr vert="horz" lIns="91440" tIns="45720" rIns="91440" bIns="45720" rtlCol="0"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5400" b="0" kern="1200" cap="none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3662979"/>
            <a:ext cx="7772400" cy="1500187"/>
          </a:xfrm>
        </p:spPr>
        <p:txBody>
          <a:bodyPr vert="horz" lIns="91440" tIns="45720" rIns="91440" bIns="45720" rtlCol="0" anchor="t" anchorCtr="0">
            <a:normAutofit/>
          </a:bodyPr>
          <a:lstStyle>
            <a:lvl1pPr marL="0" indent="0" algn="ctr">
              <a:spcBef>
                <a:spcPts val="300"/>
              </a:spcBef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ctr" defTabSz="914400" rtl="0" eaLnBrk="1" latinLnBrk="0" hangingPunct="1">
              <a:lnSpc>
                <a:spcPts val="2000"/>
              </a:lnSpc>
              <a:spcBef>
                <a:spcPts val="2000"/>
              </a:spcBef>
              <a:buFont typeface="Wingdings 2" pitchFamily="18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41350" y="1600200"/>
            <a:ext cx="3749040" cy="4651375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49501" y="1600200"/>
            <a:ext cx="3749040" cy="4651375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16" name="Freeform 15"/>
          <p:cNvSpPr/>
          <p:nvPr/>
        </p:nvSpPr>
        <p:spPr>
          <a:xfrm>
            <a:off x="280416" y="1525588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7" name="Freeform 16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1350" y="1532964"/>
            <a:ext cx="3749040" cy="833718"/>
          </a:xfrm>
        </p:spPr>
        <p:txBody>
          <a:bodyPr anchor="ctr" anchorCtr="0">
            <a:noAutofit/>
          </a:bodyPr>
          <a:lstStyle>
            <a:lvl1pPr marL="0" indent="0" algn="ctr">
              <a:spcBef>
                <a:spcPts val="300"/>
              </a:spcBef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50" y="2362200"/>
            <a:ext cx="3749040" cy="3889375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2601" y="1532964"/>
            <a:ext cx="3749040" cy="833718"/>
          </a:xfrm>
        </p:spPr>
        <p:txBody>
          <a:bodyPr anchor="ctr" anchorCtr="0">
            <a:noAutofit/>
          </a:bodyPr>
          <a:lstStyle>
            <a:lvl1pPr marL="0" indent="0" algn="ctr">
              <a:spcBef>
                <a:spcPts val="300"/>
              </a:spcBef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2601" y="2362200"/>
            <a:ext cx="3749040" cy="3889375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reeform 9"/>
          <p:cNvSpPr/>
          <p:nvPr/>
        </p:nvSpPr>
        <p:spPr>
          <a:xfrm>
            <a:off x="280416" y="1525588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Freeform 10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6" name="Freeform 5"/>
          <p:cNvSpPr/>
          <p:nvPr/>
        </p:nvSpPr>
        <p:spPr>
          <a:xfrm>
            <a:off x="280416" y="1525588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" name="Freeform 6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Freeform 7"/>
          <p:cNvSpPr/>
          <p:nvPr/>
        </p:nvSpPr>
        <p:spPr>
          <a:xfrm>
            <a:off x="280416" y="1525588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Freeform 8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Freeform 9"/>
          <p:cNvSpPr/>
          <p:nvPr/>
        </p:nvSpPr>
        <p:spPr>
          <a:xfrm>
            <a:off x="280416" y="1525588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Freeform 10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Freeform 11"/>
          <p:cNvSpPr/>
          <p:nvPr/>
        </p:nvSpPr>
        <p:spPr>
          <a:xfrm>
            <a:off x="280416" y="1525588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Freeform 12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4340" y="802910"/>
            <a:ext cx="3474720" cy="116205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62010" y="449705"/>
            <a:ext cx="3931920" cy="5781388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400"/>
            </a:lvl2pPr>
            <a:lvl3pPr>
              <a:defRPr sz="2400"/>
            </a:lvl3pPr>
            <a:lvl4pPr>
              <a:defRPr sz="2400"/>
            </a:lvl4pPr>
            <a:lvl5pPr>
              <a:defRPr sz="2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4340" y="2057399"/>
            <a:ext cx="3474720" cy="3733801"/>
          </a:xfr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1800" b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280416" y="258580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Freeform 8"/>
          <p:cNvSpPr/>
          <p:nvPr/>
        </p:nvSpPr>
        <p:spPr>
          <a:xfrm>
            <a:off x="280416" y="6399213"/>
            <a:ext cx="8558784" cy="0"/>
          </a:xfrm>
          <a:custGeom>
            <a:avLst/>
            <a:gdLst>
              <a:gd name="connsiteX0" fmla="*/ 0 w 8592671"/>
              <a:gd name="connsiteY0" fmla="*/ 0 h 0"/>
              <a:gd name="connsiteX1" fmla="*/ 8592671 w 85926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592671">
                <a:moveTo>
                  <a:pt x="0" y="0"/>
                </a:moveTo>
                <a:lnTo>
                  <a:pt x="8592671" y="0"/>
                </a:lnTo>
              </a:path>
            </a:pathLst>
          </a:custGeom>
          <a:ln w="3175">
            <a:solidFill>
              <a:schemeClr val="tx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41350" y="107576"/>
            <a:ext cx="7856538" cy="1310062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8565" y="1600200"/>
            <a:ext cx="7878788" cy="463923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505200" y="6356350"/>
            <a:ext cx="2133600" cy="365125"/>
          </a:xfrm>
          <a:prstGeom prst="rect">
            <a:avLst/>
          </a:prstGeom>
        </p:spPr>
        <p:txBody>
          <a:bodyPr vert="horz" lIns="0" tIns="45720" rIns="0" bIns="45720" rtlCol="0" anchor="ctr"/>
          <a:lstStyle>
            <a:lvl1pPr algn="ctr">
              <a:defRPr sz="1100">
                <a:solidFill>
                  <a:schemeClr val="tx1">
                    <a:lumMod val="75000"/>
                  </a:schemeClr>
                </a:solidFill>
              </a:defRPr>
            </a:lvl1pPr>
          </a:lstStyle>
          <a:p>
            <a:fld id="{8AB2570F-0AD5-9F4B-88D8-D8F466DA0A21}" type="datetimeFigureOut">
              <a:rPr lang="en-US" smtClean="0"/>
              <a:t>11/15/10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0416" y="6356350"/>
            <a:ext cx="2895600" cy="365125"/>
          </a:xfrm>
          <a:prstGeom prst="rect">
            <a:avLst/>
          </a:prstGeom>
        </p:spPr>
        <p:txBody>
          <a:bodyPr vert="horz" lIns="0" tIns="45720" rIns="0" bIns="45720" rtlCol="0" anchor="ctr"/>
          <a:lstStyle>
            <a:lvl1pPr algn="l">
              <a:defRPr sz="1100">
                <a:solidFill>
                  <a:schemeClr val="tx1">
                    <a:lumMod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077200" y="6356350"/>
            <a:ext cx="762000" cy="365125"/>
          </a:xfrm>
          <a:prstGeom prst="rect">
            <a:avLst/>
          </a:prstGeom>
        </p:spPr>
        <p:txBody>
          <a:bodyPr vert="horz" lIns="0" tIns="45720" rIns="0" bIns="45720" rtlCol="0" anchor="ctr"/>
          <a:lstStyle>
            <a:lvl1pPr algn="r">
              <a:defRPr sz="1100">
                <a:solidFill>
                  <a:schemeClr val="tx1">
                    <a:lumMod val="75000"/>
                  </a:schemeClr>
                </a:solidFill>
              </a:defRPr>
            </a:lvl1pPr>
          </a:lstStyle>
          <a:p>
            <a:fld id="{ABB665A5-9FE7-3348-9B4E-187B3B2BCAD0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</p:sldLayoutIdLst>
  <p:txStyles>
    <p:titleStyle>
      <a:lvl1pPr algn="ctr" defTabSz="914400" rtl="0" eaLnBrk="1" latinLnBrk="0" hangingPunct="1">
        <a:spcBef>
          <a:spcPct val="0"/>
        </a:spcBef>
        <a:buNone/>
        <a:defRPr sz="4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9250" indent="-349250" algn="l" defTabSz="914400" rtl="0" eaLnBrk="1" latinLnBrk="0" hangingPunct="1">
        <a:spcBef>
          <a:spcPts val="2000"/>
        </a:spcBef>
        <a:buFont typeface="Wingdings 2" pitchFamily="18" charset="2"/>
        <a:buChar char="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tx1">
            <a:lumMod val="65000"/>
          </a:schemeClr>
        </a:buClr>
        <a:buFont typeface="Wingdings 2" pitchFamily="18" charset="2"/>
        <a:buChar char=""/>
        <a:defRPr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968375" indent="-282575" algn="l" defTabSz="914400" rtl="0" eaLnBrk="1" latinLnBrk="0" hangingPunct="1">
        <a:spcBef>
          <a:spcPts val="600"/>
        </a:spcBef>
        <a:buFont typeface="Wingdings 2" pitchFamily="18" charset="2"/>
        <a:buChar char="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263650" indent="-295275" algn="l" defTabSz="914400" rtl="0" eaLnBrk="1" latinLnBrk="0" hangingPunct="1">
        <a:spcBef>
          <a:spcPts val="600"/>
        </a:spcBef>
        <a:buClr>
          <a:schemeClr val="tx1">
            <a:lumMod val="65000"/>
          </a:schemeClr>
        </a:buClr>
        <a:buFont typeface="Wingdings 2" pitchFamily="18" charset="2"/>
        <a:buChar char="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546225" indent="-282575" algn="l" defTabSz="914400" rtl="0" eaLnBrk="1" latinLnBrk="0" hangingPunct="1">
        <a:spcBef>
          <a:spcPts val="600"/>
        </a:spcBef>
        <a:buFont typeface="Wingdings 2" pitchFamily="18" charset="2"/>
        <a:buChar char="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tif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tif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Making Inferences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an inference?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 inference is when you make a decision based on evidence, or…….</a:t>
            </a:r>
          </a:p>
          <a:p>
            <a:endParaRPr lang="en-US" dirty="0" smtClean="0"/>
          </a:p>
          <a:p>
            <a:pPr>
              <a:buNone/>
            </a:pPr>
            <a:r>
              <a:rPr lang="en-US" sz="2800" dirty="0" smtClean="0">
                <a:solidFill>
                  <a:srgbClr val="FF0000"/>
                </a:solidFill>
              </a:rPr>
              <a:t>What you read or heard </a:t>
            </a:r>
            <a:r>
              <a:rPr lang="en-US" sz="2800" dirty="0" smtClean="0">
                <a:solidFill>
                  <a:schemeClr val="accent6"/>
                </a:solidFill>
              </a:rPr>
              <a:t>+</a:t>
            </a:r>
            <a:r>
              <a:rPr lang="en-US" sz="2800" dirty="0" smtClean="0"/>
              <a:t> </a:t>
            </a:r>
          </a:p>
          <a:p>
            <a:pPr>
              <a:buNone/>
            </a:pPr>
            <a:r>
              <a:rPr lang="en-US" sz="2800" dirty="0" smtClean="0">
                <a:solidFill>
                  <a:srgbClr val="FF0000"/>
                </a:solidFill>
              </a:rPr>
              <a:t>what you know </a:t>
            </a:r>
            <a:r>
              <a:rPr lang="en-US" sz="2800" dirty="0" smtClean="0">
                <a:solidFill>
                  <a:srgbClr val="FF33FF"/>
                </a:solidFill>
              </a:rPr>
              <a:t>= </a:t>
            </a:r>
          </a:p>
          <a:p>
            <a:pPr>
              <a:buNone/>
            </a:pPr>
            <a:r>
              <a:rPr lang="en-US" sz="2800" dirty="0" smtClean="0">
                <a:solidFill>
                  <a:srgbClr val="FF0000"/>
                </a:solidFill>
              </a:rPr>
              <a:t>a good guess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 example…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Mr. Eiler walked into the room today.  The kids looked at him and noticed something was wrong.  He looked pale, had a box of tissues, and was coughing.</a:t>
            </a:r>
            <a:endParaRPr lang="en-US" dirty="0"/>
          </a:p>
        </p:txBody>
      </p:sp>
      <p:pic>
        <p:nvPicPr>
          <p:cNvPr id="5" name="Picture 4" descr="i2.tiff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30200" y="2857615"/>
            <a:ext cx="8483600" cy="338182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Another example…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voice came over the loudspeaker.  “Mr. </a:t>
            </a:r>
            <a:r>
              <a:rPr lang="en-US" dirty="0" err="1" smtClean="0"/>
              <a:t>Kaltenbaugh</a:t>
            </a:r>
            <a:r>
              <a:rPr lang="en-US" dirty="0" smtClean="0"/>
              <a:t>, please report to room 125 as soon as possible.”</a:t>
            </a:r>
            <a:endParaRPr lang="en-US" dirty="0"/>
          </a:p>
        </p:txBody>
      </p:sp>
      <p:pic>
        <p:nvPicPr>
          <p:cNvPr id="4" name="Picture 3" descr="i2.tiff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30200" y="2649589"/>
            <a:ext cx="8483600" cy="358984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does it mean to make an inference?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xhibit">
  <a:themeElements>
    <a:clrScheme name="Exhibit">
      <a:dk1>
        <a:sysClr val="windowText" lastClr="000000"/>
      </a:dk1>
      <a:lt1>
        <a:sysClr val="window" lastClr="FFFFFF"/>
      </a:lt1>
      <a:dk2>
        <a:srgbClr val="1C3264"/>
      </a:dk2>
      <a:lt2>
        <a:srgbClr val="CCCCCC"/>
      </a:lt2>
      <a:accent1>
        <a:srgbClr val="3399FF"/>
      </a:accent1>
      <a:accent2>
        <a:srgbClr val="69FFFF"/>
      </a:accent2>
      <a:accent3>
        <a:srgbClr val="CCFF33"/>
      </a:accent3>
      <a:accent4>
        <a:srgbClr val="3333FF"/>
      </a:accent4>
      <a:accent5>
        <a:srgbClr val="9933FF"/>
      </a:accent5>
      <a:accent6>
        <a:srgbClr val="FF33FF"/>
      </a:accent6>
      <a:hlink>
        <a:srgbClr val="6699FF"/>
      </a:hlink>
      <a:folHlink>
        <a:srgbClr val="9999CC"/>
      </a:folHlink>
    </a:clrScheme>
    <a:fontScheme name="Exhibit">
      <a:majorFont>
        <a:latin typeface="Corbel"/>
        <a:ea typeface=""/>
        <a:cs typeface=""/>
        <a:font script="Jpan" typeface="ＭＳ Ｐゴシック"/>
      </a:majorFont>
      <a:minorFont>
        <a:latin typeface="Corbel"/>
        <a:ea typeface=""/>
        <a:cs typeface=""/>
        <a:font script="Jpan" typeface="ＭＳ Ｐゴシック"/>
      </a:minorFont>
    </a:fontScheme>
    <a:fmtScheme name="Exhibit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50000"/>
                <a:satMod val="110000"/>
                <a:lumMod val="70000"/>
              </a:schemeClr>
            </a:gs>
            <a:gs pos="50000">
              <a:schemeClr val="phClr">
                <a:tint val="80000"/>
                <a:satMod val="135000"/>
              </a:schemeClr>
            </a:gs>
            <a:gs pos="100000">
              <a:schemeClr val="phClr">
                <a:tint val="30000"/>
                <a:satMod val="1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10000"/>
                <a:lumMod val="70000"/>
              </a:schemeClr>
            </a:gs>
            <a:gs pos="65000">
              <a:schemeClr val="phClr">
                <a:shade val="90000"/>
                <a:satMod val="200000"/>
                <a:lumMod val="110000"/>
              </a:schemeClr>
            </a:gs>
            <a:gs pos="100000">
              <a:schemeClr val="phClr">
                <a:tint val="90000"/>
                <a:shade val="100000"/>
                <a:satMod val="250000"/>
                <a:lumMod val="150000"/>
              </a:schemeClr>
            </a:gs>
          </a:gsLst>
          <a:lin ang="16200000" scaled="1"/>
        </a:gradFill>
      </a:fillStyleLst>
      <a:lnStyleLst>
        <a:ln w="31750" cap="flat" cmpd="sng" algn="ctr">
          <a:solidFill>
            <a:schemeClr val="phClr">
              <a:satMod val="105000"/>
            </a:schemeClr>
          </a:solidFill>
          <a:prstDash val="solid"/>
        </a:ln>
        <a:ln w="50800" cap="flat" cmpd="sng" algn="ctr">
          <a:solidFill>
            <a:schemeClr val="phClr">
              <a:alpha val="95000"/>
            </a:schemeClr>
          </a:solidFill>
          <a:prstDash val="solid"/>
        </a:ln>
        <a:ln w="50800" cap="flat" cmpd="sng" algn="ctr">
          <a:solidFill>
            <a:schemeClr val="phClr">
              <a:alpha val="9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5000" endPos="15000" dist="50800" dir="5400000" sy="-100000" rotWithShape="0"/>
          </a:effectLst>
        </a:effectStyle>
        <a:effectStyle>
          <a:effectLst>
            <a:innerShdw blurRad="76200" dist="25400" dir="5400000">
              <a:srgbClr val="FFFFFF">
                <a:alpha val="50000"/>
              </a:srgbClr>
            </a:innerShdw>
            <a:outerShdw blurRad="254000" dist="254000" dir="5400000" sx="90000" sy="-30000" rotWithShape="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twoPt" dir="t">
              <a:rot lat="0" lon="0" rev="5400000"/>
            </a:lightRig>
          </a:scene3d>
          <a:sp3d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70000"/>
                <a:satMod val="120000"/>
                <a:lumMod val="30000"/>
              </a:schemeClr>
              <a:schemeClr val="phClr">
                <a:tint val="70000"/>
                <a:satMod val="500000"/>
                <a:lumMod val="50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Exhibit.thmx</Template>
  <TotalTime>23</TotalTime>
  <Words>110</Words>
  <Application>Microsoft Macintosh PowerPoint</Application>
  <PresentationFormat>On-screen Show (4:3)</PresentationFormat>
  <Paragraphs>13</Paragraphs>
  <Slides>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Exhibit</vt:lpstr>
      <vt:lpstr>Making Inferences</vt:lpstr>
      <vt:lpstr>What is an inference?</vt:lpstr>
      <vt:lpstr>For example…</vt:lpstr>
      <vt:lpstr>Another example…</vt:lpstr>
      <vt:lpstr>So…</vt:lpstr>
    </vt:vector>
  </TitlesOfParts>
  <Company>Lakeview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Inferences</dc:title>
  <dc:creator>Eiler, Tim</dc:creator>
  <cp:lastModifiedBy>Eiler, Tim</cp:lastModifiedBy>
  <cp:revision>1</cp:revision>
  <dcterms:created xsi:type="dcterms:W3CDTF">2010-11-15T13:43:17Z</dcterms:created>
  <dcterms:modified xsi:type="dcterms:W3CDTF">2010-11-15T14:06:25Z</dcterms:modified>
</cp:coreProperties>
</file>

<file path=docProps/thumbnail.jpeg>
</file>