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Default Extension="pdf" ContentType="application/pd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34" d="100"/>
          <a:sy n="134" d="100"/>
        </p:scale>
        <p:origin x="-9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46113" y="1447800"/>
            <a:ext cx="7851775" cy="3200400"/>
          </a:xfrm>
          <a:prstGeom prst="rect">
            <a:avLst/>
          </a:prstGeom>
          <a:noFill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8813" y="1537447"/>
            <a:ext cx="7826281" cy="1627093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gradFill>
                  <a:gsLst>
                    <a:gs pos="0">
                      <a:schemeClr val="tx1">
                        <a:lumMod val="85000"/>
                      </a:schemeClr>
                    </a:gs>
                    <a:gs pos="100000">
                      <a:schemeClr val="tx1"/>
                    </a:gs>
                  </a:gsLst>
                  <a:lin ang="16200000" scaled="1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813" y="3218329"/>
            <a:ext cx="7826281" cy="86061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300"/>
              </a:spcBef>
              <a:buFont typeface="Wingdings 2" pitchFamily="18" charset="2"/>
              <a:buNone/>
              <a:defRPr sz="1800" kern="1200">
                <a:gradFill>
                  <a:gsLst>
                    <a:gs pos="0">
                      <a:schemeClr val="tx1">
                        <a:lumMod val="85000"/>
                      </a:schemeClr>
                    </a:gs>
                    <a:gs pos="100000">
                      <a:schemeClr val="tx1"/>
                    </a:gs>
                  </a:gsLst>
                  <a:lin ang="16200000" scaled="1"/>
                </a:gra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AA240-97EB-FA41-9CA5-5C475AE35CA9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138E0-15BB-BE4B-8C66-E34E9F2B9A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2856" y="1600200"/>
            <a:ext cx="3931920" cy="56673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1792" y="457200"/>
            <a:ext cx="3474720" cy="510235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2856" y="2240280"/>
            <a:ext cx="3931920" cy="210312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AA240-97EB-FA41-9CA5-5C475AE35CA9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138E0-15BB-BE4B-8C66-E34E9F2B9A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280416" y="258580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Freeform 8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2575" y="458788"/>
            <a:ext cx="8577263" cy="388461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4920520"/>
            <a:ext cx="3931920" cy="1353312"/>
          </a:xfrm>
        </p:spPr>
        <p:txBody>
          <a:bodyPr anchor="t" anchorCtr="0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AA240-97EB-FA41-9CA5-5C475AE35CA9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138E0-15BB-BE4B-8C66-E34E9F2B9A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927918" y="4899025"/>
            <a:ext cx="3931920" cy="1352458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300"/>
              </a:spcBef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Freeform 9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4745038" y="458788"/>
            <a:ext cx="4114800" cy="388461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2575" y="458788"/>
            <a:ext cx="4114800" cy="388461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4920520"/>
            <a:ext cx="3931920" cy="1353312"/>
          </a:xfrm>
        </p:spPr>
        <p:txBody>
          <a:bodyPr anchor="t" anchorCtr="0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AA240-97EB-FA41-9CA5-5C475AE35CA9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138E0-15BB-BE4B-8C66-E34E9F2B9A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927918" y="4899025"/>
            <a:ext cx="3931920" cy="1352458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300"/>
              </a:spcBef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Freeform 9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ide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4920520"/>
            <a:ext cx="393192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2575" y="5563458"/>
            <a:ext cx="3931920" cy="652462"/>
          </a:xfrm>
        </p:spPr>
        <p:txBody>
          <a:bodyPr/>
          <a:lstStyle>
            <a:lvl1pPr marL="0" indent="0" algn="l">
              <a:spcBef>
                <a:spcPts val="300"/>
              </a:spcBef>
              <a:buNone/>
              <a:defRPr sz="14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AA240-97EB-FA41-9CA5-5C475AE35CA9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138E0-15BB-BE4B-8C66-E34E9F2B9A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927918" y="4899025"/>
            <a:ext cx="3931920" cy="1352458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300"/>
              </a:spcBef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Freeform 9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Media Placeholder 11"/>
          <p:cNvSpPr>
            <a:spLocks noGrp="1"/>
          </p:cNvSpPr>
          <p:nvPr>
            <p:ph type="media" sz="quarter" idx="14"/>
          </p:nvPr>
        </p:nvSpPr>
        <p:spPr>
          <a:xfrm>
            <a:off x="282575" y="458788"/>
            <a:ext cx="8577263" cy="3849624"/>
          </a:xfrm>
          <a:noFill/>
          <a:ln w="44450">
            <a:solidFill>
              <a:schemeClr val="bg1"/>
            </a:solidFill>
            <a:miter lim="800000"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media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AA240-97EB-FA41-9CA5-5C475AE35CA9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138E0-15BB-BE4B-8C66-E34E9F2B9A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Freeform 7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458788"/>
            <a:ext cx="1447800" cy="57927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1350" y="458788"/>
            <a:ext cx="6521450" cy="57927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AA240-97EB-FA41-9CA5-5C475AE35CA9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138E0-15BB-BE4B-8C66-E34E9F2B9A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280416" y="258580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Freeform 7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AA240-97EB-FA41-9CA5-5C475AE35CA9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138E0-15BB-BE4B-8C66-E34E9F2B9A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" name="Freeform 19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371725" y="381000"/>
            <a:ext cx="4400550" cy="3048000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1350" y="4146363"/>
            <a:ext cx="7856538" cy="1470025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350" y="5620871"/>
            <a:ext cx="7856538" cy="614081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AA240-97EB-FA41-9CA5-5C475AE35CA9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138E0-15BB-BE4B-8C66-E34E9F2B9A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17059"/>
            <a:ext cx="7772400" cy="1655064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b="0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662979"/>
            <a:ext cx="7772400" cy="1500187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ctr" defTabSz="914400" rtl="0" eaLnBrk="1" latinLnBrk="0" hangingPunct="1">
              <a:lnSpc>
                <a:spcPts val="2000"/>
              </a:lnSpc>
              <a:spcBef>
                <a:spcPts val="2000"/>
              </a:spcBef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AA240-97EB-FA41-9CA5-5C475AE35CA9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138E0-15BB-BE4B-8C66-E34E9F2B9A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1350" y="1600200"/>
            <a:ext cx="3749040" cy="4651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49501" y="1600200"/>
            <a:ext cx="3749040" cy="4651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AA240-97EB-FA41-9CA5-5C475AE35CA9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138E0-15BB-BE4B-8C66-E34E9F2B9A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Freeform 16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1350" y="1532964"/>
            <a:ext cx="3749040" cy="83371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50" y="2362200"/>
            <a:ext cx="3749040" cy="3889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2601" y="1532964"/>
            <a:ext cx="3749040" cy="83371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2601" y="2362200"/>
            <a:ext cx="3749040" cy="3889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AA240-97EB-FA41-9CA5-5C475AE35CA9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138E0-15BB-BE4B-8C66-E34E9F2B9A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Freeform 10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AA240-97EB-FA41-9CA5-5C475AE35CA9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138E0-15BB-BE4B-8C66-E34E9F2B9A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" name="Freeform 6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Freeform 7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Freeform 8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Freeform 9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Freeform 10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Freeform 11"/>
          <p:cNvSpPr/>
          <p:nvPr/>
        </p:nvSpPr>
        <p:spPr>
          <a:xfrm>
            <a:off x="280416" y="1525588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Freeform 12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AA240-97EB-FA41-9CA5-5C475AE35CA9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138E0-15BB-BE4B-8C66-E34E9F2B9A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340" y="802910"/>
            <a:ext cx="3474720" cy="116205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2010" y="449705"/>
            <a:ext cx="3931920" cy="57813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340" y="2057399"/>
            <a:ext cx="3474720" cy="3733801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AA240-97EB-FA41-9CA5-5C475AE35CA9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138E0-15BB-BE4B-8C66-E34E9F2B9A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280416" y="258580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Freeform 8"/>
          <p:cNvSpPr/>
          <p:nvPr/>
        </p:nvSpPr>
        <p:spPr>
          <a:xfrm>
            <a:off x="280416" y="6399213"/>
            <a:ext cx="8558784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1350" y="107576"/>
            <a:ext cx="7856538" cy="13100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8565" y="1600200"/>
            <a:ext cx="7878788" cy="4639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05200" y="6356350"/>
            <a:ext cx="21336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1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5CCAA240-97EB-FA41-9CA5-5C475AE35CA9}" type="datetimeFigureOut">
              <a:rPr lang="en-US" smtClean="0"/>
              <a:pPr/>
              <a:t>12/8/10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0416" y="6356350"/>
            <a:ext cx="28956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762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50E138E0-15BB-BE4B-8C66-E34E9F2B9AF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1">
            <a:lumMod val="65000"/>
          </a:schemeClr>
        </a:buClr>
        <a:buFont typeface="Wingdings 2" pitchFamily="18" charset="2"/>
        <a:buChar char="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tx1">
            <a:lumMod val="65000"/>
          </a:schemeClr>
        </a:buClr>
        <a:buFont typeface="Wingdings 2" pitchFamily="18" charset="2"/>
        <a:buChar char="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df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62157" y="1275770"/>
            <a:ext cx="8108702" cy="37930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almost every story…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3941" y="1791167"/>
            <a:ext cx="16391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Genre=</a:t>
            </a:r>
            <a:endParaRPr lang="en-US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2073308" y="1791167"/>
            <a:ext cx="26594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Type or kind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303941" y="2854914"/>
            <a:ext cx="26067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Summarize=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2910715" y="2854914"/>
            <a:ext cx="52820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Tell about the important ideas and details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303942" y="4630881"/>
            <a:ext cx="17693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Theme=</a:t>
            </a:r>
            <a:endParaRPr lang="en-US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2073308" y="4630881"/>
            <a:ext cx="3704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Message or lesson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9430" y="107576"/>
            <a:ext cx="7045392" cy="13100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does Mr. Eiler think about theme?</a:t>
            </a:r>
            <a:endParaRPr lang="en-US" dirty="0"/>
          </a:p>
        </p:txBody>
      </p:sp>
      <p:pic>
        <p:nvPicPr>
          <p:cNvPr id="4" name="Picture 3" descr="Photo on 2010-12-07 at 08.5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0373" y="3080118"/>
            <a:ext cx="2590459" cy="1942844"/>
          </a:xfrm>
          <a:prstGeom prst="rect">
            <a:avLst/>
          </a:prstGeom>
        </p:spPr>
      </p:pic>
      <p:pic>
        <p:nvPicPr>
          <p:cNvPr id="5" name="Picture 4" descr="A-Wrinkle-in-Time-madeleine-lengle-530803_600_90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9430" y="4653284"/>
            <a:ext cx="1159490" cy="174889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98920" y="5346127"/>
            <a:ext cx="3681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First, he reads a part of a story.  It may be a paragraph or a few pages.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rot="10800000" flipV="1">
            <a:off x="2085184" y="3885687"/>
            <a:ext cx="2284223" cy="11372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0800000" flipV="1">
            <a:off x="2198921" y="3885686"/>
            <a:ext cx="2492741" cy="133629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151289" y="3241231"/>
            <a:ext cx="28149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Then, he starts thinking about key sentences and things characters say and do.</a:t>
            </a:r>
            <a:endParaRPr lang="en-US" dirty="0"/>
          </a:p>
        </p:txBody>
      </p:sp>
      <p:sp>
        <p:nvSpPr>
          <p:cNvPr id="18" name="Lightning Bolt 17"/>
          <p:cNvSpPr/>
          <p:nvPr/>
        </p:nvSpPr>
        <p:spPr>
          <a:xfrm>
            <a:off x="4994960" y="3241231"/>
            <a:ext cx="1156329" cy="966683"/>
          </a:xfrm>
          <a:prstGeom prst="lightningBol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35993" y="1715388"/>
            <a:ext cx="35258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Finally, he thinks about what he could learn from what he read.</a:t>
            </a:r>
            <a:endParaRPr lang="en-US" dirty="0"/>
          </a:p>
        </p:txBody>
      </p:sp>
      <p:sp>
        <p:nvSpPr>
          <p:cNvPr id="20" name="Alternate Process 19"/>
          <p:cNvSpPr/>
          <p:nvPr/>
        </p:nvSpPr>
        <p:spPr>
          <a:xfrm>
            <a:off x="3961847" y="1715388"/>
            <a:ext cx="1383803" cy="646331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?</a:t>
            </a:r>
            <a:endParaRPr lang="en-US" sz="4400" dirty="0"/>
          </a:p>
        </p:txBody>
      </p:sp>
      <p:sp>
        <p:nvSpPr>
          <p:cNvPr id="21" name="Alternate Process 20"/>
          <p:cNvSpPr/>
          <p:nvPr/>
        </p:nvSpPr>
        <p:spPr>
          <a:xfrm>
            <a:off x="5554168" y="1715388"/>
            <a:ext cx="1507019" cy="646331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?</a:t>
            </a:r>
            <a:endParaRPr lang="en-US" sz="4000" dirty="0"/>
          </a:p>
        </p:txBody>
      </p:sp>
      <p:sp>
        <p:nvSpPr>
          <p:cNvPr id="22" name="Alternate Process 21"/>
          <p:cNvSpPr/>
          <p:nvPr/>
        </p:nvSpPr>
        <p:spPr>
          <a:xfrm>
            <a:off x="7270456" y="1715388"/>
            <a:ext cx="1383803" cy="646331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?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7" grpId="0"/>
      <p:bldP spid="18" grpId="0" animBg="1"/>
      <p:bldP spid="19" grpId="0"/>
      <p:bldP spid="20" grpId="0" animBg="1"/>
      <p:bldP spid="21" grpId="0" animBg="1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examples of Theme…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 Christmas Carol</a:t>
            </a:r>
          </a:p>
          <a:p>
            <a:r>
              <a:rPr lang="en-US" sz="3600" dirty="0" smtClean="0"/>
              <a:t>Finding </a:t>
            </a:r>
            <a:r>
              <a:rPr lang="en-US" sz="3600" dirty="0" err="1" smtClean="0"/>
              <a:t>Nemo</a:t>
            </a:r>
            <a:endParaRPr lang="en-US" sz="3600" dirty="0" smtClean="0"/>
          </a:p>
          <a:p>
            <a:r>
              <a:rPr lang="en-US" sz="3600" dirty="0" smtClean="0"/>
              <a:t>The Tale of </a:t>
            </a:r>
            <a:r>
              <a:rPr lang="en-US" sz="3600" dirty="0" err="1" smtClean="0"/>
              <a:t>Despereaux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Theme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Read your Theme Card with your </a:t>
            </a:r>
            <a:r>
              <a:rPr lang="en-US" sz="3600" dirty="0" smtClean="0"/>
              <a:t>partners</a:t>
            </a:r>
          </a:p>
          <a:p>
            <a:r>
              <a:rPr lang="en-US" sz="3600" dirty="0" smtClean="0"/>
              <a:t>Decide what a possible theme, or lesson, </a:t>
            </a:r>
            <a:r>
              <a:rPr lang="en-US" sz="3600" smtClean="0"/>
              <a:t>may be</a:t>
            </a:r>
          </a:p>
          <a:p>
            <a:r>
              <a:rPr lang="en-US" sz="3600" dirty="0" smtClean="0"/>
              <a:t>Check with a Teacher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Theme?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hibit">
  <a:themeElements>
    <a:clrScheme name="Exhibit">
      <a:dk1>
        <a:sysClr val="windowText" lastClr="000000"/>
      </a:dk1>
      <a:lt1>
        <a:sysClr val="window" lastClr="FFFFFF"/>
      </a:lt1>
      <a:dk2>
        <a:srgbClr val="1C3264"/>
      </a:dk2>
      <a:lt2>
        <a:srgbClr val="CCCCCC"/>
      </a:lt2>
      <a:accent1>
        <a:srgbClr val="3399FF"/>
      </a:accent1>
      <a:accent2>
        <a:srgbClr val="69FFFF"/>
      </a:accent2>
      <a:accent3>
        <a:srgbClr val="CCFF33"/>
      </a:accent3>
      <a:accent4>
        <a:srgbClr val="3333FF"/>
      </a:accent4>
      <a:accent5>
        <a:srgbClr val="9933FF"/>
      </a:accent5>
      <a:accent6>
        <a:srgbClr val="FF33FF"/>
      </a:accent6>
      <a:hlink>
        <a:srgbClr val="6699FF"/>
      </a:hlink>
      <a:folHlink>
        <a:srgbClr val="9999CC"/>
      </a:folHlink>
    </a:clrScheme>
    <a:fontScheme name="Exhibit">
      <a:majorFont>
        <a:latin typeface="Corbel"/>
        <a:ea typeface=""/>
        <a:cs typeface=""/>
        <a:font script="Jpan" typeface="ＭＳ Ｐゴシック"/>
      </a:majorFont>
      <a:minorFont>
        <a:latin typeface="Corbel"/>
        <a:ea typeface=""/>
        <a:cs typeface=""/>
        <a:font script="Jpan" typeface="ＭＳ Ｐゴシック"/>
      </a:minorFont>
    </a:fontScheme>
    <a:fmtScheme name="Exhibi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0000"/>
                <a:satMod val="110000"/>
                <a:lumMod val="70000"/>
              </a:schemeClr>
            </a:gs>
            <a:gs pos="50000">
              <a:schemeClr val="phClr">
                <a:tint val="80000"/>
                <a:satMod val="135000"/>
              </a:schemeClr>
            </a:gs>
            <a:gs pos="100000">
              <a:schemeClr val="phClr">
                <a:tint val="30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10000"/>
                <a:lumMod val="70000"/>
              </a:schemeClr>
            </a:gs>
            <a:gs pos="65000">
              <a:schemeClr val="phClr">
                <a:shade val="90000"/>
                <a:satMod val="200000"/>
                <a:lumMod val="110000"/>
              </a:schemeClr>
            </a:gs>
            <a:gs pos="100000">
              <a:schemeClr val="phClr">
                <a:tint val="90000"/>
                <a:shade val="100000"/>
                <a:satMod val="250000"/>
                <a:lumMod val="150000"/>
              </a:schemeClr>
            </a:gs>
          </a:gsLst>
          <a:lin ang="16200000" scaled="1"/>
        </a:gradFill>
      </a:fillStyleLst>
      <a:lnStyleLst>
        <a:ln w="31750" cap="flat" cmpd="sng" algn="ctr">
          <a:solidFill>
            <a:schemeClr val="phClr"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alpha val="95000"/>
            </a:schemeClr>
          </a:solidFill>
          <a:prstDash val="solid"/>
        </a:ln>
        <a:ln w="50800" cap="flat" cmpd="sng" algn="ctr">
          <a:solidFill>
            <a:schemeClr val="phClr">
              <a:alpha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5000" endPos="15000" dist="50800" dir="5400000" sy="-100000" rotWithShape="0"/>
          </a:effectLst>
        </a:effectStyle>
        <a:effectStyle>
          <a:effectLst>
            <a:innerShdw blurRad="76200" dist="25400" dir="5400000">
              <a:srgbClr val="FFFFFF">
                <a:alpha val="50000"/>
              </a:srgbClr>
            </a:innerShdw>
            <a:outerShdw blurRad="254000" dist="254000" dir="5400000" sx="90000" sy="-30000" rotWithShape="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  <a:lumMod val="30000"/>
              </a:schemeClr>
              <a:schemeClr val="phClr">
                <a:tint val="70000"/>
                <a:satMod val="500000"/>
                <a:lumMod val="5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Exhibit.thmx</Template>
  <TotalTime>1217</TotalTime>
  <Words>127</Words>
  <Application>Microsoft Macintosh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Exhibit</vt:lpstr>
      <vt:lpstr>Slide 1</vt:lpstr>
      <vt:lpstr>In almost every story…</vt:lpstr>
      <vt:lpstr>How does Mr. Eiler think about theme?</vt:lpstr>
      <vt:lpstr>Other examples of Theme…</vt:lpstr>
      <vt:lpstr>Theme Activity</vt:lpstr>
      <vt:lpstr>What is Theme?</vt:lpstr>
    </vt:vector>
  </TitlesOfParts>
  <Company>Lakeview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Eiler, Tim</dc:creator>
  <cp:lastModifiedBy>Eiler, Tim</cp:lastModifiedBy>
  <cp:revision>6</cp:revision>
  <dcterms:created xsi:type="dcterms:W3CDTF">2010-12-08T13:39:28Z</dcterms:created>
  <dcterms:modified xsi:type="dcterms:W3CDTF">2010-12-08T13:41:28Z</dcterms:modified>
</cp:coreProperties>
</file>