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2825"/>
            <a:ext cx="8229600" cy="2136775"/>
          </a:xfrm>
        </p:spPr>
        <p:txBody>
          <a:bodyPr anchor="b" anchorCtr="0">
            <a:noAutofit/>
          </a:bodyPr>
          <a:lstStyle>
            <a:lvl1pPr>
              <a:defRPr sz="5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464424"/>
            <a:ext cx="8229600" cy="1174375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44865"/>
            <a:ext cx="8229600" cy="107164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274320"/>
            <a:ext cx="8229600" cy="2971800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4329953"/>
            <a:ext cx="7924801" cy="131837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2776" y="274639"/>
            <a:ext cx="1452283" cy="537368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871447" cy="5373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8435"/>
            <a:ext cx="8229600" cy="1362075"/>
          </a:xfrm>
        </p:spPr>
        <p:txBody>
          <a:bodyPr anchor="b" anchorCtr="0">
            <a:no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30401"/>
            <a:ext cx="8229600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774825"/>
            <a:ext cx="3931920" cy="38735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577788"/>
            <a:ext cx="3931920" cy="739776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362199"/>
            <a:ext cx="3931920" cy="32861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0"/>
            <a:ext cx="3840480" cy="1162050"/>
          </a:xfrm>
        </p:spPr>
        <p:txBody>
          <a:bodyPr anchor="b">
            <a:normAutofit/>
          </a:bodyPr>
          <a:lstStyle>
            <a:lvl1pPr algn="ctr">
              <a:defRPr sz="3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6320" y="273050"/>
            <a:ext cx="3840480" cy="53752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600201"/>
            <a:ext cx="3840480" cy="37338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840480" cy="1161288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46320" y="274320"/>
            <a:ext cx="3840480" cy="5376672"/>
          </a:xfrm>
          <a:effectLst>
            <a:outerShdw blurRad="114300" sx="103000" sy="103000" algn="ctr" rotWithShape="0">
              <a:schemeClr val="bg1">
                <a:lumMod val="75000"/>
                <a:lumOff val="25000"/>
                <a:alpha val="50000"/>
              </a:schemeClr>
            </a:outerShdw>
          </a:effectLst>
          <a:scene3d>
            <a:camera prst="orthographicFront"/>
            <a:lightRig rig="threePt" dir="t"/>
          </a:scene3d>
          <a:sp3d>
            <a:bevelT w="12700" h="12700"/>
          </a:sp3d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840480" cy="373075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1565"/>
            <a:ext cx="8229600" cy="3877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494" y="58832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B707646-2F32-B341-B8BB-68FEF10FB85C}" type="datetimeFigureOut">
              <a:rPr lang="en-US" smtClean="0"/>
              <a:pPr/>
              <a:t>2/7/11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494" y="58832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29100" y="5883275"/>
            <a:ext cx="685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2AB4E501-5AF8-4940-8387-3E04C9987F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Tx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Tx/>
        <a:buBlip>
          <a:blip r:embed="rId14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Character, Setting, and Plot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Art of Good Story Telling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flipV="1">
            <a:off x="0" y="4561417"/>
            <a:ext cx="2656417" cy="211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2656417" y="1016000"/>
            <a:ext cx="4053416" cy="35454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5413375" y="2312457"/>
            <a:ext cx="3566583" cy="9736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683501" y="4582583"/>
            <a:ext cx="146049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3915086"/>
            <a:ext cx="2465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12750" y="4878917"/>
            <a:ext cx="1439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Character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2750" y="5545667"/>
            <a:ext cx="1195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70F0C"/>
                </a:solidFill>
              </a:rPr>
              <a:t>Setting</a:t>
            </a:r>
            <a:endParaRPr lang="en-US" dirty="0">
              <a:solidFill>
                <a:srgbClr val="C70F0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32415" y="5248249"/>
            <a:ext cx="3608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Personality and Physical Traits</a:t>
            </a:r>
            <a:endParaRPr lang="en-US" dirty="0">
              <a:solidFill>
                <a:srgbClr val="A6A6A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2415" y="5914999"/>
            <a:ext cx="2497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Where and When</a:t>
            </a:r>
            <a:endParaRPr lang="en-US" dirty="0">
              <a:solidFill>
                <a:srgbClr val="A6A6A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rot="19140123">
            <a:off x="3371530" y="2571749"/>
            <a:ext cx="1301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Rising Action</a:t>
            </a:r>
            <a:endParaRPr lang="en-US" dirty="0"/>
          </a:p>
        </p:txBody>
      </p:sp>
      <p:sp>
        <p:nvSpPr>
          <p:cNvPr id="18" name="TextBox 17">
            <a:hlinkClick r:id="" action="ppaction://hlinkshowjump?jump=nextslide"/>
          </p:cNvPr>
          <p:cNvSpPr txBox="1"/>
          <p:nvPr/>
        </p:nvSpPr>
        <p:spPr>
          <a:xfrm>
            <a:off x="3630081" y="3915086"/>
            <a:ext cx="2137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Conflict (Problem)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67916" y="529167"/>
            <a:ext cx="1778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Climax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4412119">
            <a:off x="6477000" y="2039349"/>
            <a:ext cx="177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Falling Action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683500" y="4192085"/>
            <a:ext cx="1460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936942" y="4693334"/>
            <a:ext cx="2148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70F0C"/>
                </a:solidFill>
              </a:rPr>
              <a:t>All is solved        (the solution)</a:t>
            </a:r>
            <a:endParaRPr lang="en-US" dirty="0">
              <a:solidFill>
                <a:srgbClr val="C70F0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45917" y="1503918"/>
            <a:ext cx="1862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70F0C"/>
                </a:solidFill>
              </a:rPr>
              <a:t>The problem begins to be fixed.</a:t>
            </a:r>
            <a:endParaRPr lang="en-US" dirty="0">
              <a:solidFill>
                <a:srgbClr val="C70F0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53468" y="252168"/>
            <a:ext cx="19318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70F0C"/>
                </a:solidFill>
              </a:rPr>
              <a:t>The turning point</a:t>
            </a:r>
            <a:endParaRPr lang="en-US" dirty="0">
              <a:solidFill>
                <a:srgbClr val="C70F0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32117E-6 1.39287E-6 L 3.32117E-6 -0.07219 " pathEditMode="relative" rAng="0" ptsTypes="AA">
                                      <p:cBhvr>
                                        <p:cTn id="4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"/>
                                    </p:animMotion>
                                    <p:animRot by="1500000">
                                      <p:cBhvr>
                                        <p:cTn id="4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8" grpId="2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Character vs. Character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Character vs. Self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Character vs. Nature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Character vs. Society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120" y="1774825"/>
            <a:ext cx="3931920" cy="3873500"/>
          </a:xfrm>
        </p:spPr>
        <p:txBody>
          <a:bodyPr>
            <a:normAutofit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Mr. Incredible and all superheroes </a:t>
            </a:r>
            <a:r>
              <a:rPr lang="en-US" dirty="0" smtClean="0"/>
              <a:t>sued by their fello</a:t>
            </a:r>
            <a:r>
              <a:rPr lang="en-US" dirty="0" smtClean="0"/>
              <a:t>w man</a:t>
            </a:r>
            <a:r>
              <a:rPr lang="en-US" dirty="0" smtClean="0"/>
              <a:t> </a:t>
            </a:r>
            <a:r>
              <a:rPr lang="en-US" dirty="0" smtClean="0"/>
              <a:t>and no longer allowed to be heroes</a:t>
            </a:r>
          </a:p>
          <a:p>
            <a:pPr>
              <a:buFont typeface="Arial"/>
              <a:buChar char="•"/>
            </a:pPr>
            <a:r>
              <a:rPr lang="en-US" dirty="0" smtClean="0"/>
              <a:t>Marlin and </a:t>
            </a:r>
            <a:r>
              <a:rPr lang="en-US" dirty="0" err="1" smtClean="0"/>
              <a:t>Dori</a:t>
            </a:r>
            <a:r>
              <a:rPr lang="en-US" dirty="0" smtClean="0"/>
              <a:t> traveling through the ocean to rescue </a:t>
            </a:r>
            <a:r>
              <a:rPr lang="en-US" dirty="0" err="1" smtClean="0"/>
              <a:t>Nemo</a:t>
            </a:r>
            <a:r>
              <a:rPr lang="en-US" dirty="0" smtClean="0"/>
              <a:t>.</a:t>
            </a:r>
          </a:p>
          <a:p>
            <a:pPr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Incredibles</a:t>
            </a:r>
            <a:r>
              <a:rPr lang="en-US" dirty="0" smtClean="0"/>
              <a:t> facing the villain named Syndrome</a:t>
            </a:r>
          </a:p>
          <a:p>
            <a:pPr>
              <a:buFont typeface="Arial"/>
              <a:buChar char="•"/>
            </a:pPr>
            <a:r>
              <a:rPr lang="en-US" dirty="0" smtClean="0"/>
              <a:t>Marlin learning</a:t>
            </a:r>
            <a:r>
              <a:rPr lang="en-US" dirty="0" smtClean="0"/>
              <a:t> how to </a:t>
            </a:r>
            <a:r>
              <a:rPr lang="en-US" dirty="0" smtClean="0"/>
              <a:t>trust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>
            <a:hlinkClick r:id="" action="ppaction://hlinkshowjump?jump=previousslide"/>
          </p:cNvPr>
          <p:cNvSpPr txBox="1"/>
          <p:nvPr/>
        </p:nvSpPr>
        <p:spPr>
          <a:xfrm>
            <a:off x="3385030" y="5840291"/>
            <a:ext cx="200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te">
  <a:themeElements>
    <a:clrScheme name="Forte">
      <a:dk1>
        <a:srgbClr val="FFFFFF"/>
      </a:dk1>
      <a:lt1>
        <a:srgbClr val="00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Forte">
      <a:majorFont>
        <a:latin typeface="Constantia"/>
        <a:ea typeface=""/>
        <a:cs typeface=""/>
        <a:font script="Jpan" typeface="ＭＳ 明朝"/>
      </a:majorFont>
      <a:minorFont>
        <a:latin typeface="Constantia"/>
        <a:ea typeface=""/>
        <a:cs typeface=""/>
        <a:font script="Jpan" typeface="ＭＳ 明朝"/>
      </a:minorFont>
    </a:fontScheme>
    <a:fmtScheme name="Fort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50000"/>
                <a:lumMod val="70000"/>
              </a:schemeClr>
            </a:gs>
            <a:gs pos="35000">
              <a:schemeClr val="phClr">
                <a:tint val="100000"/>
                <a:shade val="90000"/>
                <a:satMod val="150000"/>
                <a:lumMod val="80000"/>
              </a:schemeClr>
            </a:gs>
            <a:gs pos="100000">
              <a:schemeClr val="phClr">
                <a:tint val="100000"/>
                <a:satMod val="150000"/>
                <a:lumMod val="11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  <a:lumMod val="80000"/>
              </a:schemeClr>
            </a:gs>
            <a:gs pos="80000">
              <a:schemeClr val="phClr">
                <a:shade val="9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14300" sx="105000" sy="105000" algn="ctr" rotWithShape="0">
              <a:srgbClr val="5F5F5F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woPt" dir="tr">
              <a:rot lat="0" lon="0" rev="5400000"/>
            </a:lightRig>
          </a:scene3d>
          <a:sp3d>
            <a:bevelT w="12700" h="25400"/>
          </a:sp3d>
        </a:effectStyle>
        <a:effectStyle>
          <a:effectLst>
            <a:outerShdw blurRad="114300" dist="25400" sx="103000" sy="103000" algn="ctr" rotWithShape="0">
              <a:srgbClr val="4B4B4B">
                <a:alpha val="50000"/>
              </a:srgbClr>
            </a:outerShdw>
            <a:reflection blurRad="38100" stA="80000" endPos="50000" dist="38100" dir="5400000" sy="-100000" rotWithShape="0"/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>
            <a:bevelT w="127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Forte.thmx</Template>
  <TotalTime>75</TotalTime>
  <Words>108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Forte</vt:lpstr>
      <vt:lpstr>Character, Setting, and Plot</vt:lpstr>
      <vt:lpstr>Slide 2</vt:lpstr>
      <vt:lpstr>Conflict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Character, Setting, and Plot</dc:title>
  <dc:creator>Timothy Eiler</dc:creator>
  <cp:lastModifiedBy>Eiler, Tim</cp:lastModifiedBy>
  <cp:revision>3</cp:revision>
  <dcterms:created xsi:type="dcterms:W3CDTF">2011-02-07T13:32:19Z</dcterms:created>
  <dcterms:modified xsi:type="dcterms:W3CDTF">2011-02-07T13:55:11Z</dcterms:modified>
</cp:coreProperties>
</file>